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04" y="-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0640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204bc3e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204bc3e1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5061509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5061509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04bc3e1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04bc3e1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204bc3e1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204bc3e1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 new program before no program -Mirroring the english side, Info on ARC. talk about how we schedule the times to incorporate the ARC program.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dl report card to a spanish ACTFL proficiency to New report cards that mirrors english.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copies of the ACTFL card and the new report card.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204bc3e1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204bc3e1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</a:t>
            </a:r>
            <a:r>
              <a:rPr lang="en">
                <a:solidFill>
                  <a:schemeClr val="dk1"/>
                </a:solidFill>
              </a:rPr>
              <a:t> talk about how we schedule the times to incorporate the ARC program.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Many ways to make it work!!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50/50 model - there are different models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Less transitions as possible would be best.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Minutes have to be changed to accommodate the dl program.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204bc3e1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204bc3e1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dl report card to a spanish ACTFL proficiency to New report cards that mirrors english.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copies of the ACTFL card and the new report card.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04bc3e1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04bc3e1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Michelle-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 Spanish/ ARC levels - All started at same level with same skills, this is the difference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204bc3e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204bc3e1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Michelle-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Diversification of staff- As the program grows, we have an increase of bilingual staff members. Its starting to reflect the population that we have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Value of program-  In order to open our DL program, there was a displacement of one monolingual classroom. Faculty believes in the value of bilingual education, fear of job security.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PD- ARC provided professional development training as grade levels expanded along with in-school pd when the program started 2016-2017 for both English and Spanish but has not been continuous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DL certification- Faculty was displaced due to lack of certification in DL. Certificate route or Masters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204bc3e1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204bc3e1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Michelle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Town hall meeting- Students in each grade level present on a monthly basis to show other grade levels what they are learning within their curriculum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engagement nights- Held to inform parents on what is happening with the curriculum and to answer questions and concerns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Curriculum night- District-wide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Multicultural night- PTO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Multilingual advocacy day- Promoting and bringing awareness to multilingual education in the state and to support the World languages and dual language Act in RI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5081b06b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5081b06b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204bc3e1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204bc3e1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 out activity with ziploc bag - ARC Levels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204bc3e1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204bc3e1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Monique - Maybe talk about building the master schedule?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204bc3e1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204bc3e1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Monique-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204bc3e1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204bc3e1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448bfd2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448bfd2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204bc3e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204bc3e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204bc3e1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204bc3e1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204bc3e1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204bc3e1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204bc3e1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204bc3e1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 - What’s my why? I grew up in Chile, and I would be lying if I said I was your model student. I was a little energetic, more interested in the outdoors, and easily distracted. And in a military elementary school, these traits were not viewed favorably. In Santiago, I got a degree in Interpretation, and loved learning new languages and interacting with people from diverse cultures. When I moved to the United States, I got my first job here as a TA in a Dual Language K room in an urban elementary school in Washington, DC. I also began taking classes at UDC, in pursuit of a degree in psychology. I quickly realized a passion for teaching. After graduation, I was accepted to the Master of Teaching program and Brown Univiersity. During this program, I worked at three nearby elementary schools, and preferred working in the dual language programs.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204bc3e1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204bc3e1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204bc3e1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204bc3e1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204bc3e1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204bc3e1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204bc3e1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204bc3e1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program/speaking-in-tongues/" TargetMode="External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ghQ8lQvtNd-Uf-4TpSnVWUIXygjhYPl/view" TargetMode="External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GkVdu_EVrqqxQ7OnLFK8RQ" TargetMode="External"/><Relationship Id="rId4" Type="http://schemas.openxmlformats.org/officeDocument/2006/relationships/hyperlink" Target="https://www.youtube.com/channel/UCNTl__yGTRH7usCFazeXheQ" TargetMode="External"/><Relationship Id="rId5" Type="http://schemas.openxmlformats.org/officeDocument/2006/relationships/hyperlink" Target="https://www.youtube.com/user/NovasurTV" TargetMode="External"/><Relationship Id="rId6" Type="http://schemas.openxmlformats.org/officeDocument/2006/relationships/hyperlink" Target="https://www.bashoandfriends.com/" TargetMode="External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06850"/>
            <a:ext cx="9144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4825" y="161375"/>
            <a:ext cx="90993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Becoming Bilingual: An Adventure in Implementation</a:t>
            </a:r>
            <a:endParaRPr sz="3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11700" y="88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one: Are they buying what we’re selling?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753300"/>
            <a:ext cx="4260300" cy="4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Students seemed to love learning Spanish - enjoyed the challenge					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Anecdotally (we did not have solid data metrics at the time), but students were progressing quickly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Parents, community members, and other colleagues still needed convincing.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E.g. Ania’s Mother			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Communication is crucial: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Newsletters to parents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Participation in family activities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Engagement with the community	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Cohort members are important			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All DL team members were fully invested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Other colleagues were curious or hesitant, but we tried to demonstrate the value of the program.</a:t>
            </a:r>
            <a:endParaRPr sz="12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225" y="707462"/>
            <a:ext cx="2562400" cy="22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275" y="2999200"/>
            <a:ext cx="2863675" cy="21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two: touching the sky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Rolled into year 2, I looped with students into 1st grade, and we hired another K Spanish teacher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Kindergarten English teacher moved to 1st grade and joined the dual language. 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lang="en" sz="1200"/>
              <a:t>Our cohort was now a solid group of four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Continued collaboration and initiatives from first year, refining and modifying as we went along.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❖"/>
            </a:pPr>
            <a:r>
              <a:rPr lang="en" sz="1200"/>
              <a:t>Students were enthusiastic about learning another language.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450" y="2792250"/>
            <a:ext cx="3219275" cy="208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925" y="2792248"/>
            <a:ext cx="3151050" cy="20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11700" y="149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Turbulence ahead!</a:t>
            </a:r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212775" y="722575"/>
            <a:ext cx="4679700" cy="22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 in the first two years included: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Imbalance in English-native students and Spanish-native/heritage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Ideally 50-50, we were closer to 80-20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Class size increased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Classes went from 18 per class in year one to 23 per class in year two</a:t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00" y="3041178"/>
            <a:ext cx="3457775" cy="19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4646" y="62425"/>
            <a:ext cx="2214425" cy="292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4104925" y="3041175"/>
            <a:ext cx="51039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n" sz="1800">
                <a:solidFill>
                  <a:schemeClr val="dk2"/>
                </a:solidFill>
              </a:rPr>
              <a:t>Interest in program increased exponentially</a:t>
            </a:r>
            <a:endParaRPr sz="1800"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lang="en">
                <a:solidFill>
                  <a:schemeClr val="dk2"/>
                </a:solidFill>
              </a:rPr>
              <a:t>Did not have the capacity to seat all students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lang="en">
                <a:solidFill>
                  <a:schemeClr val="dk2"/>
                </a:solidFill>
              </a:rPr>
              <a:t>Teacher displacements created nervousness among some faculty </a:t>
            </a:r>
            <a:endParaRPr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n" sz="1800">
                <a:solidFill>
                  <a:schemeClr val="dk2"/>
                </a:solidFill>
              </a:rPr>
              <a:t>Teacher recruitment</a:t>
            </a:r>
            <a:endParaRPr sz="1800"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lang="en">
                <a:solidFill>
                  <a:schemeClr val="dk2"/>
                </a:solidFill>
              </a:rPr>
              <a:t>Hard to find qualified and willing staff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lang="en">
                <a:solidFill>
                  <a:schemeClr val="dk2"/>
                </a:solidFill>
              </a:rPr>
              <a:t>Teachers needed to take courses to progress toward certification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215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three: Getting on board</a:t>
            </a: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311700" y="788150"/>
            <a:ext cx="42603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2016 the district purchased the ARC curriculum for the DL program. The program provided a cohesive curriculum where the teacher guide in Spanish mirrored English.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curriculum incorporates reading and writing as well as some science and social studies.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There was a suggested schedule for the program but we learned quickly that it had to be adjusted for the 50/50 DL model at our school.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375" y="215446"/>
            <a:ext cx="1997925" cy="22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361850"/>
            <a:ext cx="4508148" cy="164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Embarking upon the ARC</a:t>
            </a:r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0" y="1262350"/>
            <a:ext cx="682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had concrete plans and guidance for each grade level			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now had reliable reading level testing with the ENIL and toolkits for intervention.									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 see accurate proficiency levels with the data.			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had a way to monitor and track student growth in both languages.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675" y="80975"/>
            <a:ext cx="2516850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out considerations</a:t>
            </a:r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 grading system for Spanish.                                       				                           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2016, DL teachers decided that something had to be done to inform parents of their students’ progress in Spanish.								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Student Proficiency report was adapted from the one used in Utah.			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2018, the district created a report card that</a:t>
            </a:r>
            <a:br>
              <a:rPr lang="en"/>
            </a:br>
            <a:r>
              <a:rPr lang="en"/>
              <a:t>mirrored the English version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425" y="3325796"/>
            <a:ext cx="2769200" cy="152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four: Feeling the power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Curriculum is often modified for grade level 					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Modules are 3-5 with materials at end of fourth grade into fifth grade level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Supplemental resources to meet student needs and understanding.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Home-school connection is lacking								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Pull-out services (IEP, ELLs)									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RICAS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600" y="3057073"/>
            <a:ext cx="3384550" cy="18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capacity in others</a:t>
            </a:r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9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Diversification of faculty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Value of program	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Professional development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Dual language teacher certification requirements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550" y="1786650"/>
            <a:ext cx="3544375" cy="19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our community</a:t>
            </a:r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6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Town Hall meetings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Parent engagement nights	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-&gt;</a:t>
            </a:r>
            <a:r>
              <a:rPr lang="en" u="sng">
                <a:solidFill>
                  <a:schemeClr val="hlink"/>
                </a:solidFill>
                <a:hlinkClick r:id="rId3"/>
              </a:rPr>
              <a:t>Speaking in tongues</a:t>
            </a:r>
            <a:r>
              <a:rPr lang="en">
                <a:solidFill>
                  <a:srgbClr val="000000"/>
                </a:solidFill>
              </a:rPr>
              <a:t>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Curriculum night					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Multicultural night					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650" y="2327337"/>
            <a:ext cx="2596925" cy="194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0525" y="1827398"/>
            <a:ext cx="2299173" cy="3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6">
            <a:alphaModFix/>
          </a:blip>
          <a:srcRect l="7567" t="55152" r="5852"/>
          <a:stretch/>
        </p:blipFill>
        <p:spPr>
          <a:xfrm>
            <a:off x="5148275" y="340973"/>
            <a:ext cx="3290501" cy="12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Multicultural Advocacy Day</a:t>
            </a:r>
            <a:endParaRPr/>
          </a:p>
        </p:txBody>
      </p:sp>
      <p:pic>
        <p:nvPicPr>
          <p:cNvPr id="213" name="Google Shape;213;p31" title="Dual language Progra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7950" y="271340"/>
            <a:ext cx="3554350" cy="4600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550" y="914400"/>
            <a:ext cx="6517773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88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and Talk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0" y="1403475"/>
            <a:ext cx="352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to the person sitting next to you.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your name?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Where are you from?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At what stage are you in your Dual Language Instruction journey?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Why did you come to this session?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6196800" y="3153100"/>
            <a:ext cx="2756700" cy="78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Meet your fellow passengers!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Enjoying the view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5468750" y="99500"/>
            <a:ext cx="3675300" cy="50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What we have learned in our 4 years of implementation:</a:t>
            </a:r>
            <a:endParaRPr sz="16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Full school community buy-in and positive energy is crucial			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Spend money on a cohesive curriculum and teacher recruitment	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Allow for time for the cohort to meet, plan, and learn together			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 sz="1400"/>
              <a:t>Involve everyone in discussion about language acquisition theory and practical aspects of learning a foreign language</a:t>
            </a:r>
            <a:endParaRPr sz="1400"/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0075"/>
            <a:ext cx="5468750" cy="30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Route to our final destination</a:t>
            </a:r>
            <a:endParaRPr/>
          </a:p>
        </p:txBody>
      </p:sp>
      <p:sp>
        <p:nvSpPr>
          <p:cNvPr id="227" name="Google Shape;22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Continue to roll up DL classrooms                                                                  (next year, grade 4!)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Advocate for common literacy program (ARC)                                                                               for DL AND mono language classes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Beyond reading, writing and mathematics to                     i 		                        increased oral proficiency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Increasing balance of Spanish and English                                                            speakers (Enrollment policy)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Planning for beyond Nathanael Greene -                                                             middle and high school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650" y="1462000"/>
            <a:ext cx="3218199" cy="279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6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us land!</a:t>
            </a:r>
            <a:endParaRPr/>
          </a:p>
        </p:txBody>
      </p:sp>
      <p:sp>
        <p:nvSpPr>
          <p:cNvPr id="235" name="Google Shape;235;p34"/>
          <p:cNvSpPr txBox="1"/>
          <p:nvPr/>
        </p:nvSpPr>
        <p:spPr>
          <a:xfrm>
            <a:off x="918900" y="430275"/>
            <a:ext cx="820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33333"/>
                </a:solidFill>
                <a:latin typeface="Cambria"/>
                <a:ea typeface="Cambria"/>
                <a:cs typeface="Cambria"/>
                <a:sym typeface="Cambria"/>
              </a:rPr>
              <a:t>What do districts need to keep in mind when developing and implementing dual immersion programs? And what helps sustain these programs?</a:t>
            </a:r>
            <a:endParaRPr sz="1800">
              <a:solidFill>
                <a:srgbClr val="33333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36" name="Google Shape;236;p34"/>
          <p:cNvSpPr txBox="1"/>
          <p:nvPr/>
        </p:nvSpPr>
        <p:spPr>
          <a:xfrm>
            <a:off x="918900" y="1473850"/>
            <a:ext cx="73062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What strategies exist to help students who enter the Bilingual strand at a later grade catch up in their target language acquisition?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-20175" y="2241150"/>
            <a:ext cx="65667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Should students who are making little to no progress in their second language leave the DL program?</a:t>
            </a:r>
            <a:endParaRPr sz="1800"/>
          </a:p>
        </p:txBody>
      </p:sp>
      <p:sp>
        <p:nvSpPr>
          <p:cNvPr id="238" name="Google Shape;238;p34"/>
          <p:cNvSpPr/>
          <p:nvPr/>
        </p:nvSpPr>
        <p:spPr>
          <a:xfrm>
            <a:off x="5457275" y="4056525"/>
            <a:ext cx="3686700" cy="661200"/>
          </a:xfrm>
          <a:prstGeom prst="rect">
            <a:avLst/>
          </a:prstGeom>
          <a:solidFill>
            <a:srgbClr val="AEDD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FFFF"/>
              </a:highlight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5546900" y="4140525"/>
            <a:ext cx="350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HANG IN THERE!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218675" y="59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minute landing preparations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1262625" y="640700"/>
            <a:ext cx="7476600" cy="3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Happy Learning     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https://www.youtube.com/channel/UCGkVdu_EVrqqxQ7OnLFK8RQ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DoReMi                   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https://www.youtube.com/channel/UCNTl__yGTRH7usCFazeXheQ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CNTV Infantil           </a:t>
            </a:r>
            <a:r>
              <a:rPr lang="en" sz="1400" b="1" u="sng">
                <a:solidFill>
                  <a:schemeClr val="hlink"/>
                </a:solidFill>
                <a:hlinkClick r:id="rId5"/>
              </a:rPr>
              <a:t>https://www.youtube.com/user/NovasurTV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Aula365         	 </a:t>
            </a:r>
            <a:r>
              <a:rPr lang="en" sz="1400"/>
              <a:t>https://www.youtube.com/channel/UCE3m5uW9fUnf_tuKsVAmVPw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Basho &amp; Friends </a:t>
            </a:r>
            <a:r>
              <a:rPr lang="en" sz="1400" b="1"/>
              <a:t>     </a:t>
            </a:r>
            <a:r>
              <a:rPr lang="en" sz="1400" u="sng">
                <a:solidFill>
                  <a:schemeClr val="hlink"/>
                </a:solidFill>
                <a:hlinkClick r:id="rId6"/>
              </a:rPr>
              <a:t>https://www.bashoandfriends.com/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Luna Creciente</a:t>
            </a:r>
            <a:r>
              <a:rPr lang="en" sz="1400" b="1"/>
              <a:t>       </a:t>
            </a:r>
            <a:r>
              <a:rPr lang="en" sz="1400"/>
              <a:t>https://www.youtube.com/user/lunacreciente</a:t>
            </a:r>
            <a:endParaRPr sz="1400"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138" y="72392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934" y="1388238"/>
            <a:ext cx="747150" cy="7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263" y="2891325"/>
            <a:ext cx="764475" cy="7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925" y="2114763"/>
            <a:ext cx="747150" cy="7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 b="-8979"/>
          <a:stretch/>
        </p:blipFill>
        <p:spPr>
          <a:xfrm>
            <a:off x="79725" y="47725"/>
            <a:ext cx="8984525" cy="54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205375" y="360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Thank you!  ¡Gracias!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meet the crew!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17539"/>
          <a:stretch/>
        </p:blipFill>
        <p:spPr>
          <a:xfrm>
            <a:off x="1071275" y="1291150"/>
            <a:ext cx="6876948" cy="31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Monique Jacob - Quick Intro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07175" y="2379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075" y="1189088"/>
            <a:ext cx="1524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71625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0900" y="1189100"/>
            <a:ext cx="2038333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5688" y="3011638"/>
            <a:ext cx="3479575" cy="21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3537550"/>
            <a:ext cx="1344225" cy="81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3575" y="2379650"/>
            <a:ext cx="1391430" cy="10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2100" y="2480425"/>
            <a:ext cx="1057125" cy="10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70975" y="3667875"/>
            <a:ext cx="1057125" cy="10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 Silva Molina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0" y="1246325"/>
            <a:ext cx="2943475" cy="41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687" y="2039701"/>
            <a:ext cx="1300426" cy="22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8825" y="884175"/>
            <a:ext cx="3066375" cy="10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3600" y="3444625"/>
            <a:ext cx="1698876" cy="169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2113" y="2790250"/>
            <a:ext cx="3280813" cy="184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23025" y="0"/>
            <a:ext cx="2044996" cy="27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117100"/>
            <a:ext cx="8520600" cy="90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Katherine Alvarez-Huynh</a:t>
            </a:r>
            <a:r>
              <a:rPr lang="en"/>
              <a:t> 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l="20589" t="15621" r="18240" b="16160"/>
          <a:stretch/>
        </p:blipFill>
        <p:spPr>
          <a:xfrm>
            <a:off x="4188000" y="752750"/>
            <a:ext cx="1310925" cy="14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00" y="817975"/>
            <a:ext cx="3379523" cy="253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6">
            <a:alphaModFix/>
          </a:blip>
          <a:srcRect t="22209" r="48801"/>
          <a:stretch/>
        </p:blipFill>
        <p:spPr>
          <a:xfrm>
            <a:off x="876588" y="3440972"/>
            <a:ext cx="1885076" cy="16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7162" y="2354300"/>
            <a:ext cx="2610825" cy="24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7725" y="306600"/>
            <a:ext cx="2524076" cy="453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225750" y="244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Michelle Carvajal</a:t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l="17579" t="15350" r="20103" b="15127"/>
          <a:stretch/>
        </p:blipFill>
        <p:spPr>
          <a:xfrm>
            <a:off x="3854901" y="2684725"/>
            <a:ext cx="143422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b="24642"/>
          <a:stretch/>
        </p:blipFill>
        <p:spPr>
          <a:xfrm>
            <a:off x="7282762" y="2684737"/>
            <a:ext cx="1665150" cy="223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5">
            <a:alphaModFix/>
          </a:blip>
          <a:srcRect l="9024" t="19620" b="20759"/>
          <a:stretch/>
        </p:blipFill>
        <p:spPr>
          <a:xfrm>
            <a:off x="284475" y="2684725"/>
            <a:ext cx="1576812" cy="223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4037" y="1075158"/>
            <a:ext cx="1204038" cy="135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150" y="1018675"/>
            <a:ext cx="22957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1" y="1037848"/>
            <a:ext cx="2143125" cy="142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6375" y="3122320"/>
            <a:ext cx="1703413" cy="6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6250" y="3075511"/>
            <a:ext cx="1204050" cy="120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5600" y="244425"/>
            <a:ext cx="890025" cy="7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12">
            <a:alphaModFix/>
          </a:blip>
          <a:srcRect t="20139" b="22270"/>
          <a:stretch/>
        </p:blipFill>
        <p:spPr>
          <a:xfrm>
            <a:off x="3577550" y="4463600"/>
            <a:ext cx="198891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13">
            <a:alphaModFix/>
          </a:blip>
          <a:srcRect l="9784" t="13900" r="10667" b="31928"/>
          <a:stretch/>
        </p:blipFill>
        <p:spPr>
          <a:xfrm>
            <a:off x="7282750" y="285423"/>
            <a:ext cx="1665150" cy="63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752350" y="167125"/>
            <a:ext cx="361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to Fly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9" y="1540275"/>
            <a:ext cx="9008700" cy="49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>
            <a:off x="6028775" y="4426325"/>
            <a:ext cx="3048000" cy="89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257175" y="959450"/>
            <a:ext cx="4065300" cy="22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RI Foundation provided grants to districts starting dual language programs ... Pawtucket jumped in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Superintendent had strong conviction that this was best for students … she has a cultural asset mindset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No overarching master plan, no slow rollout,  lack of cohesive curriculum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Maintained one K monolingual classroom, started one K English classroom and hired me as the Spanish teacher </a:t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170" y="891575"/>
            <a:ext cx="3361575" cy="258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8825" cy="57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Hands on Deck: The Journey Begins!</a:t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4920450" y="1017725"/>
            <a:ext cx="4065300" cy="4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District and RIF provided grants for graduate coursework in DLI and TESOL		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Initially, we made big news			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Pawtucket’s inaugural program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Only school in district				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Lots of collaboration and creating of activities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Curriculum director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Purchase of books and supplies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Magic Tree House in Spanish and English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Budgeting and teamwork is crucial!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Very grassroots, built by the teachers, but had high support from district and local administration</a:t>
            </a:r>
            <a:endParaRPr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098" y="1065235"/>
            <a:ext cx="4598475" cy="36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Microsoft Macintosh PowerPoint</Application>
  <PresentationFormat>On-screen Show (16:9)</PresentationFormat>
  <Paragraphs>163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Turn and Talk</vt:lpstr>
      <vt:lpstr>Let’s meet the crew!</vt:lpstr>
      <vt:lpstr>Monique Jacob - Quick Intro</vt:lpstr>
      <vt:lpstr>Pedro Silva Molina</vt:lpstr>
      <vt:lpstr>Katherine Alvarez-Huynh </vt:lpstr>
      <vt:lpstr>Michelle Carvajal</vt:lpstr>
      <vt:lpstr>Preparing to Fly</vt:lpstr>
      <vt:lpstr>All Hands on Deck: The Journey Begins!</vt:lpstr>
      <vt:lpstr>Year one: Are they buying what we’re selling?</vt:lpstr>
      <vt:lpstr>Year two: touching the sky</vt:lpstr>
      <vt:lpstr>Turbulence ahead!</vt:lpstr>
      <vt:lpstr>Year three: Getting on board</vt:lpstr>
      <vt:lpstr>Embarking upon the ARC</vt:lpstr>
      <vt:lpstr>Reporting out considerations</vt:lpstr>
      <vt:lpstr>Year four: Feeling the power</vt:lpstr>
      <vt:lpstr>Building capacity in others</vt:lpstr>
      <vt:lpstr>Building our community</vt:lpstr>
      <vt:lpstr>Multicultural Advocacy Day</vt:lpstr>
      <vt:lpstr>Enjoying the view</vt:lpstr>
      <vt:lpstr>Route to our final destination</vt:lpstr>
      <vt:lpstr>Help us land!</vt:lpstr>
      <vt:lpstr>Last minute landing preparations</vt:lpstr>
      <vt:lpstr>Thank you!  ¡Gracias!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Phyllis Hardy</cp:lastModifiedBy>
  <cp:revision>1</cp:revision>
  <dcterms:modified xsi:type="dcterms:W3CDTF">2019-03-27T19:01:09Z</dcterms:modified>
</cp:coreProperties>
</file>